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5" r:id="rId4"/>
    <p:sldId id="267" r:id="rId5"/>
    <p:sldId id="289" r:id="rId6"/>
    <p:sldId id="290" r:id="rId7"/>
    <p:sldId id="266" r:id="rId8"/>
    <p:sldId id="286" r:id="rId9"/>
    <p:sldId id="268" r:id="rId10"/>
    <p:sldId id="269" r:id="rId11"/>
    <p:sldId id="271" r:id="rId12"/>
    <p:sldId id="272" r:id="rId13"/>
    <p:sldId id="270" r:id="rId14"/>
    <p:sldId id="277" r:id="rId15"/>
    <p:sldId id="280" r:id="rId16"/>
    <p:sldId id="285" r:id="rId17"/>
    <p:sldId id="281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2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A7E28-E5F0-C946-BDC7-073A21C36F27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4FCD7-86ED-9E42-9A45-226F10CC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1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8369D-2C67-DAB7-C133-8A3061283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BEA487-7EF8-5979-9058-066DA095D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F59D5-A1F9-FB24-981E-A74628C7D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85F4-46B9-435A-99D5-036E78EC5F83}" type="datetimeFigureOut">
              <a:rPr lang="en-NZ" smtClean="0"/>
              <a:t>16/07/2025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4A64A-2ECC-3F0A-30C4-ECDABBEF8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273A1-47B7-FE9A-3C6A-D6DD1A19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9820-64AD-413C-BAC7-0A8C7C137A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5590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6543-94A4-4F74-894E-01386A39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69557-1368-75A1-2417-C2661FABA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1B9AD-DCCA-90B7-F2B5-53485FC63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85F4-46B9-435A-99D5-036E78EC5F83}" type="datetimeFigureOut">
              <a:rPr lang="en-NZ" smtClean="0"/>
              <a:t>16/07/2025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B9751-FC4B-9817-93E4-8308186CF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5C004-4A3E-F493-6EB3-2C6974886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9820-64AD-413C-BAC7-0A8C7C137A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2206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AC7AEA-65AD-D265-584A-1B23735197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052B21-0E91-142A-12C8-C8200138A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48814-C732-50AF-7C6E-643F38208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85F4-46B9-435A-99D5-036E78EC5F83}" type="datetimeFigureOut">
              <a:rPr lang="en-NZ" smtClean="0"/>
              <a:t>16/07/2025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3C5AC-1B6F-19DF-110F-9E6004CF6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699DF-8849-66B2-A59B-6CFE603A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9820-64AD-413C-BAC7-0A8C7C137A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23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E3AF3-3734-DC14-331D-E12319803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1C801-7363-6EE3-1A11-617299368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EE5F-5A30-F4DE-87C8-45E086CB7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85F4-46B9-435A-99D5-036E78EC5F83}" type="datetimeFigureOut">
              <a:rPr lang="en-NZ" smtClean="0"/>
              <a:t>16/07/2025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E957C-1252-1122-2496-0B1941976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9EAA8-0B13-F26B-267B-422F4B59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9820-64AD-413C-BAC7-0A8C7C137A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1125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FBABE-4391-4DEB-5522-0082C5A7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90B88-1AF3-3B4C-6ABE-341685AFD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2BFDA-3AB5-06C7-C9B7-1AE61D1DA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85F4-46B9-435A-99D5-036E78EC5F83}" type="datetimeFigureOut">
              <a:rPr lang="en-NZ" smtClean="0"/>
              <a:t>16/07/2025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D1EF9-FFA4-5E8C-D518-6DA8FF374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6BD74-7526-8541-624D-08F58A91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9820-64AD-413C-BAC7-0A8C7C137A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8096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83EA2-68D1-46DE-1670-FE2340A4D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FF280-0732-0C88-39F8-22D58F1C29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927924-DC34-F5B6-3FB3-2C8A80501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D3466A-1E8C-9875-952C-93E702C97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85F4-46B9-435A-99D5-036E78EC5F83}" type="datetimeFigureOut">
              <a:rPr lang="en-NZ" smtClean="0"/>
              <a:t>16/07/2025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27719-532E-4F08-1055-22C022119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476A7D-B76C-2005-CC66-9C7993044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9820-64AD-413C-BAC7-0A8C7C137A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6176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E9CE3-DF93-3F17-B103-C8164281C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D1334-02ED-35FD-DD8F-753D3C480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88758-5F3E-F054-776F-1252E1474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5E4BD-45BA-8EAB-D794-0035F9DBE8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49C0DE-D7FC-7322-1B3C-BE4345F393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0BE60C-FF38-BC2F-D8FE-4CE42DFDF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85F4-46B9-435A-99D5-036E78EC5F83}" type="datetimeFigureOut">
              <a:rPr lang="en-NZ" smtClean="0"/>
              <a:t>16/07/2025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DF1A2D-7661-54FB-720F-B95FE9C3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B711E9-6936-5765-31E1-CBAD37527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9820-64AD-413C-BAC7-0A8C7C137A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9604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A078E-BE96-F166-027D-50BE8325F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ABFD66-8777-775E-ED1F-5E0A5CF08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85F4-46B9-435A-99D5-036E78EC5F83}" type="datetimeFigureOut">
              <a:rPr lang="en-NZ" smtClean="0"/>
              <a:t>16/07/2025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736E2B-1C00-A67B-EF64-3CD09D509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D24BFC-EDA3-21FE-FD3E-A1A4174A1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9820-64AD-413C-BAC7-0A8C7C137A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8678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8238DC-393B-4BB6-79D1-326E6F74C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85F4-46B9-435A-99D5-036E78EC5F83}" type="datetimeFigureOut">
              <a:rPr lang="en-NZ" smtClean="0"/>
              <a:t>16/07/2025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2BCBB-94FF-0440-9E0C-FDFEACE5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43993-401E-244D-916A-ABB47767C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9820-64AD-413C-BAC7-0A8C7C137A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01175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C5E36-4AAF-9879-CD8B-AE05FBB0C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2A6ED-2B10-EC40-7193-4A7583053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B44AAE-0F49-E0DE-EE7C-A29F6317D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58A16-6A78-2139-0429-96144C8BD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85F4-46B9-435A-99D5-036E78EC5F83}" type="datetimeFigureOut">
              <a:rPr lang="en-NZ" smtClean="0"/>
              <a:t>16/07/2025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940FF-A546-E7A3-D649-F12260B0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AA914-8DE4-D6B4-8ADD-9932C80F6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9820-64AD-413C-BAC7-0A8C7C137A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9583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A711-4F82-769B-A9E6-75D698718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C19EF0-0BE9-4508-F227-B3B3AB9076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1D842-FD42-C173-06E3-4132C0C42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DC39A-7D5A-E003-E9A9-74B1F67D8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85F4-46B9-435A-99D5-036E78EC5F83}" type="datetimeFigureOut">
              <a:rPr lang="en-NZ" smtClean="0"/>
              <a:t>16/07/2025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688AF2-DEA4-1839-4746-A1C83AB0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ABD8C-29DC-8362-158D-D0E516FB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79820-64AD-413C-BAC7-0A8C7C137A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99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0CBCAA-5120-6644-DEAF-13E0B1714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65AD2-C990-D2EE-57F1-7B26698B6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C9295-D63A-D7A1-E96F-EE32E07F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8A85F4-46B9-435A-99D5-036E78EC5F83}" type="datetimeFigureOut">
              <a:rPr lang="en-NZ" smtClean="0"/>
              <a:t>16/07/2025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77A0E-7552-ECC0-76EA-EA100CECD9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0344B-667E-F9EB-EBAF-25CE1DF14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D79820-64AD-413C-BAC7-0A8C7C137A7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177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699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DA54C4-DF5F-D27A-ABBF-F7BE164DF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672DAD-D29D-DA0B-359B-139AABF0908D}"/>
              </a:ext>
            </a:extLst>
          </p:cNvPr>
          <p:cNvSpPr txBox="1"/>
          <p:nvPr/>
        </p:nvSpPr>
        <p:spPr>
          <a:xfrm>
            <a:off x="775800" y="335530"/>
            <a:ext cx="49457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Perspective Taking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1065A-54EB-204C-A884-5C8561DDF805}"/>
              </a:ext>
            </a:extLst>
          </p:cNvPr>
          <p:cNvSpPr txBox="1"/>
          <p:nvPr/>
        </p:nvSpPr>
        <p:spPr>
          <a:xfrm>
            <a:off x="2102069" y="5034455"/>
            <a:ext cx="8513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534BD2-FD3E-D6AA-F872-DC349E3598FD}"/>
              </a:ext>
            </a:extLst>
          </p:cNvPr>
          <p:cNvSpPr txBox="1"/>
          <p:nvPr/>
        </p:nvSpPr>
        <p:spPr>
          <a:xfrm>
            <a:off x="8082245" y="4849789"/>
            <a:ext cx="8513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Google Shape;135;p18">
            <a:extLst>
              <a:ext uri="{FF2B5EF4-FFF2-40B4-BE49-F238E27FC236}">
                <a16:creationId xmlns:a16="http://schemas.microsoft.com/office/drawing/2014/main" id="{588BAE1A-94EE-884A-F25D-3921F991DB02}"/>
              </a:ext>
            </a:extLst>
          </p:cNvPr>
          <p:cNvSpPr txBox="1"/>
          <p:nvPr/>
        </p:nvSpPr>
        <p:spPr>
          <a:xfrm>
            <a:off x="775800" y="983051"/>
            <a:ext cx="10640400" cy="661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GB" sz="3600" dirty="0">
                <a:solidFill>
                  <a:schemeClr val="dk1"/>
                </a:solidFill>
              </a:rPr>
              <a:t>What do you know about what’s going on for them?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GB" sz="3600" dirty="0">
                <a:solidFill>
                  <a:schemeClr val="dk1"/>
                </a:solidFill>
              </a:rPr>
              <a:t>Briefly describe the issue situation</a:t>
            </a:r>
            <a:endParaRPr sz="3600" dirty="0">
              <a:solidFill>
                <a:schemeClr val="dk1"/>
              </a:solidFill>
            </a:endParaRPr>
          </a:p>
          <a:p>
            <a:pPr marL="1253047" indent="-457200">
              <a:lnSpc>
                <a:spcPct val="115000"/>
              </a:lnSpc>
              <a:buClr>
                <a:schemeClr val="dk1"/>
              </a:buClr>
              <a:buSzPts val="1400"/>
              <a:buFont typeface="Wingdings" pitchFamily="2" charset="2"/>
              <a:buChar char="v"/>
            </a:pPr>
            <a:r>
              <a:rPr lang="en-GB" sz="3600" dirty="0">
                <a:solidFill>
                  <a:schemeClr val="dk1"/>
                </a:solidFill>
              </a:rPr>
              <a:t>Sensory Data (as they see it)</a:t>
            </a:r>
            <a:endParaRPr sz="3600" dirty="0">
              <a:solidFill>
                <a:schemeClr val="dk1"/>
              </a:solidFill>
            </a:endParaRPr>
          </a:p>
          <a:p>
            <a:pPr marL="1253047" indent="-457200">
              <a:lnSpc>
                <a:spcPct val="115000"/>
              </a:lnSpc>
              <a:buClr>
                <a:schemeClr val="dk1"/>
              </a:buClr>
              <a:buSzPts val="1400"/>
              <a:buFont typeface="Wingdings" pitchFamily="2" charset="2"/>
              <a:buChar char="v"/>
            </a:pPr>
            <a:r>
              <a:rPr lang="en-GB" sz="3600" dirty="0">
                <a:solidFill>
                  <a:schemeClr val="dk1"/>
                </a:solidFill>
              </a:rPr>
              <a:t>Thoughts – do you know what they are thinking?</a:t>
            </a:r>
          </a:p>
          <a:p>
            <a:pPr marL="1253047" indent="-457200">
              <a:lnSpc>
                <a:spcPct val="115000"/>
              </a:lnSpc>
              <a:buClr>
                <a:schemeClr val="dk1"/>
              </a:buClr>
              <a:buSzPts val="1400"/>
              <a:buFont typeface="Wingdings" pitchFamily="2" charset="2"/>
              <a:buChar char="v"/>
            </a:pPr>
            <a:r>
              <a:rPr lang="en-GB" sz="3600" dirty="0">
                <a:solidFill>
                  <a:schemeClr val="dk1"/>
                </a:solidFill>
              </a:rPr>
              <a:t>Actions – what have they done so far ?</a:t>
            </a:r>
          </a:p>
          <a:p>
            <a:pPr marL="1253047" indent="-457200">
              <a:lnSpc>
                <a:spcPct val="115000"/>
              </a:lnSpc>
              <a:buClr>
                <a:schemeClr val="dk1"/>
              </a:buClr>
              <a:buSzPts val="1400"/>
              <a:buFont typeface="Wingdings" pitchFamily="2" charset="2"/>
              <a:buChar char="v"/>
            </a:pPr>
            <a:r>
              <a:rPr lang="en-GB" sz="3600" dirty="0">
                <a:solidFill>
                  <a:schemeClr val="dk1"/>
                </a:solidFill>
              </a:rPr>
              <a:t>Wants – what are they looking for ?</a:t>
            </a:r>
          </a:p>
          <a:p>
            <a:pPr marL="1253047" indent="-457200">
              <a:lnSpc>
                <a:spcPct val="115000"/>
              </a:lnSpc>
              <a:buClr>
                <a:schemeClr val="dk1"/>
              </a:buClr>
              <a:buSzPts val="1400"/>
              <a:buFont typeface="Wingdings" pitchFamily="2" charset="2"/>
              <a:buChar char="v"/>
            </a:pPr>
            <a:r>
              <a:rPr lang="en-GB" sz="3600" dirty="0">
                <a:solidFill>
                  <a:schemeClr val="dk1"/>
                </a:solidFill>
              </a:rPr>
              <a:t>Emotions – how do they feel ?</a:t>
            </a:r>
          </a:p>
          <a:p>
            <a:pPr marL="1253047" indent="-457200">
              <a:lnSpc>
                <a:spcPct val="115000"/>
              </a:lnSpc>
              <a:buClr>
                <a:schemeClr val="dk1"/>
              </a:buClr>
              <a:buSzPts val="1400"/>
              <a:buFont typeface="Wingdings" pitchFamily="2" charset="2"/>
              <a:buChar char="v"/>
            </a:pPr>
            <a:endParaRPr sz="3600" dirty="0">
              <a:solidFill>
                <a:schemeClr val="dk1"/>
              </a:solidFill>
            </a:endParaRPr>
          </a:p>
          <a:p>
            <a:pPr marL="1253047" indent="-457200">
              <a:lnSpc>
                <a:spcPct val="115000"/>
              </a:lnSpc>
              <a:buClr>
                <a:schemeClr val="dk1"/>
              </a:buClr>
              <a:buSzPts val="1400"/>
              <a:buFont typeface="Wingdings" pitchFamily="2" charset="2"/>
              <a:buChar char="v"/>
            </a:pPr>
            <a:endParaRPr sz="3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617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5890E7-E88E-6E4A-BD21-EF0EF3941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B42831-45FD-770D-7176-8FE3CF0ADC5E}"/>
              </a:ext>
            </a:extLst>
          </p:cNvPr>
          <p:cNvSpPr txBox="1"/>
          <p:nvPr/>
        </p:nvSpPr>
        <p:spPr>
          <a:xfrm>
            <a:off x="446616" y="380914"/>
            <a:ext cx="61144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Difficult Conversations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AAC70C-4D83-4218-6411-4542A6399F7A}"/>
              </a:ext>
            </a:extLst>
          </p:cNvPr>
          <p:cNvSpPr txBox="1"/>
          <p:nvPr/>
        </p:nvSpPr>
        <p:spPr>
          <a:xfrm>
            <a:off x="2102069" y="5034455"/>
            <a:ext cx="8513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60B4BD-A541-DA8F-78EC-8515453D30E0}"/>
              </a:ext>
            </a:extLst>
          </p:cNvPr>
          <p:cNvSpPr txBox="1"/>
          <p:nvPr/>
        </p:nvSpPr>
        <p:spPr>
          <a:xfrm>
            <a:off x="8082245" y="4849789"/>
            <a:ext cx="8513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Google Shape;164;p20">
            <a:extLst>
              <a:ext uri="{FF2B5EF4-FFF2-40B4-BE49-F238E27FC236}">
                <a16:creationId xmlns:a16="http://schemas.microsoft.com/office/drawing/2014/main" id="{18501776-B37A-9EF5-3CB4-2727157342FD}"/>
              </a:ext>
            </a:extLst>
          </p:cNvPr>
          <p:cNvSpPr txBox="1"/>
          <p:nvPr/>
        </p:nvSpPr>
        <p:spPr>
          <a:xfrm>
            <a:off x="446616" y="1150355"/>
            <a:ext cx="11928264" cy="4068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GB" sz="3600" b="1" dirty="0">
                <a:solidFill>
                  <a:schemeClr val="dk1"/>
                </a:solidFill>
              </a:rPr>
              <a:t>Clarifying Goals/Messages</a:t>
            </a:r>
          </a:p>
          <a:p>
            <a:pPr>
              <a:lnSpc>
                <a:spcPct val="115000"/>
              </a:lnSpc>
            </a:pPr>
            <a:r>
              <a:rPr lang="en-GB" sz="3600" dirty="0">
                <a:solidFill>
                  <a:schemeClr val="dk1"/>
                </a:solidFill>
              </a:rPr>
              <a:t>What are the key goals and outcomes you have for the conversation?</a:t>
            </a:r>
            <a:endParaRPr sz="3600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endParaRPr sz="3600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r>
              <a:rPr lang="en-GB" sz="3600" dirty="0">
                <a:solidFill>
                  <a:schemeClr val="dk1"/>
                </a:solidFill>
              </a:rPr>
              <a:t>What are the 3-5 key messages you want to weave into the conversation?</a:t>
            </a:r>
            <a:endParaRPr sz="3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67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ED5DE2-C682-6A7E-917E-8B93A9BC9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5097E5-F1D4-2AC4-0841-FECDFC5DAD4B}"/>
              </a:ext>
            </a:extLst>
          </p:cNvPr>
          <p:cNvSpPr txBox="1"/>
          <p:nvPr/>
        </p:nvSpPr>
        <p:spPr>
          <a:xfrm>
            <a:off x="174810" y="340372"/>
            <a:ext cx="3770328" cy="2077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00" b="1" dirty="0">
                <a:solidFill>
                  <a:schemeClr val="accent2">
                    <a:lumMod val="50000"/>
                  </a:schemeClr>
                </a:solidFill>
              </a:rPr>
              <a:t>Psychological </a:t>
            </a:r>
          </a:p>
          <a:p>
            <a:r>
              <a:rPr lang="en-US" sz="4300" b="1" dirty="0">
                <a:solidFill>
                  <a:schemeClr val="accent2">
                    <a:lumMod val="50000"/>
                  </a:schemeClr>
                </a:solidFill>
              </a:rPr>
              <a:t>Safety – You </a:t>
            </a:r>
          </a:p>
          <a:p>
            <a:r>
              <a:rPr lang="en-US" sz="4300" b="1" dirty="0">
                <a:solidFill>
                  <a:schemeClr val="accent2">
                    <a:lumMod val="50000"/>
                  </a:schemeClr>
                </a:solidFill>
              </a:rPr>
              <a:t>And Others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03273-8322-1EA6-0F60-3603BAC8B250}"/>
              </a:ext>
            </a:extLst>
          </p:cNvPr>
          <p:cNvSpPr txBox="1"/>
          <p:nvPr/>
        </p:nvSpPr>
        <p:spPr>
          <a:xfrm>
            <a:off x="2102069" y="5034455"/>
            <a:ext cx="8513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E600C7-9996-6749-AAC8-D2B70E0D894E}"/>
              </a:ext>
            </a:extLst>
          </p:cNvPr>
          <p:cNvSpPr txBox="1"/>
          <p:nvPr/>
        </p:nvSpPr>
        <p:spPr>
          <a:xfrm>
            <a:off x="8082245" y="4849789"/>
            <a:ext cx="8513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Google Shape;244;p26">
            <a:extLst>
              <a:ext uri="{FF2B5EF4-FFF2-40B4-BE49-F238E27FC236}">
                <a16:creationId xmlns:a16="http://schemas.microsoft.com/office/drawing/2014/main" id="{32056AAC-1156-C8D7-AFD6-FD35AB2B70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9128" y="0"/>
            <a:ext cx="6275313" cy="662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43;p26">
            <a:extLst>
              <a:ext uri="{FF2B5EF4-FFF2-40B4-BE49-F238E27FC236}">
                <a16:creationId xmlns:a16="http://schemas.microsoft.com/office/drawing/2014/main" id="{9CDAB96E-642A-F9E2-D3D4-CECFAA0DCF6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810" y="2719945"/>
            <a:ext cx="3425951" cy="709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0503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2335E1-E08A-0E33-0F8E-25E2D235C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E8FA4B-3722-3A01-9189-92A005CCA8EE}"/>
              </a:ext>
            </a:extLst>
          </p:cNvPr>
          <p:cNvSpPr txBox="1"/>
          <p:nvPr/>
        </p:nvSpPr>
        <p:spPr>
          <a:xfrm>
            <a:off x="775800" y="335530"/>
            <a:ext cx="79530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Difficult Conversations - Skills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C851CD-5EEF-1223-008B-374E33F75F25}"/>
              </a:ext>
            </a:extLst>
          </p:cNvPr>
          <p:cNvSpPr txBox="1"/>
          <p:nvPr/>
        </p:nvSpPr>
        <p:spPr>
          <a:xfrm>
            <a:off x="2102069" y="5034455"/>
            <a:ext cx="8513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7E7453-A129-FE63-7CBE-7A37BEACCA07}"/>
              </a:ext>
            </a:extLst>
          </p:cNvPr>
          <p:cNvSpPr txBox="1"/>
          <p:nvPr/>
        </p:nvSpPr>
        <p:spPr>
          <a:xfrm>
            <a:off x="8082245" y="4849789"/>
            <a:ext cx="8513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Google Shape;149;p19">
            <a:extLst>
              <a:ext uri="{FF2B5EF4-FFF2-40B4-BE49-F238E27FC236}">
                <a16:creationId xmlns:a16="http://schemas.microsoft.com/office/drawing/2014/main" id="{ACA9D8AF-5C83-FA59-8550-ED6A361E227F}"/>
              </a:ext>
            </a:extLst>
          </p:cNvPr>
          <p:cNvSpPr txBox="1"/>
          <p:nvPr/>
        </p:nvSpPr>
        <p:spPr>
          <a:xfrm>
            <a:off x="775800" y="1104971"/>
            <a:ext cx="10640400" cy="4287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endParaRPr sz="2400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endParaRPr lang="en-GB" sz="2400" b="1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endParaRPr lang="en-GB" sz="2000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r>
              <a:rPr lang="en-GB" sz="2000" b="1" dirty="0">
                <a:solidFill>
                  <a:schemeClr val="dk1"/>
                </a:solidFill>
              </a:rPr>
              <a:t>Common Ground</a:t>
            </a:r>
          </a:p>
          <a:p>
            <a:pPr>
              <a:lnSpc>
                <a:spcPct val="115000"/>
              </a:lnSpc>
            </a:pPr>
            <a:r>
              <a:rPr lang="en-GB" sz="2000" dirty="0">
                <a:solidFill>
                  <a:schemeClr val="dk1"/>
                </a:solidFill>
              </a:rPr>
              <a:t>What do you both want and what can you agree on ?</a:t>
            </a:r>
          </a:p>
          <a:p>
            <a:pPr>
              <a:lnSpc>
                <a:spcPct val="115000"/>
              </a:lnSpc>
            </a:pPr>
            <a:endParaRPr sz="1600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r>
              <a:rPr lang="en-GB" sz="2400" b="1" dirty="0">
                <a:solidFill>
                  <a:schemeClr val="dk1"/>
                </a:solidFill>
              </a:rPr>
              <a:t>Anticipating Objections</a:t>
            </a:r>
          </a:p>
          <a:p>
            <a:pPr>
              <a:lnSpc>
                <a:spcPct val="115000"/>
              </a:lnSpc>
            </a:pPr>
            <a:r>
              <a:rPr lang="en-GB" sz="2000" dirty="0">
                <a:solidFill>
                  <a:schemeClr val="dk1"/>
                </a:solidFill>
              </a:rPr>
              <a:t>Consider what objections the other person may raise in the conversation, and how might you deal with them ( it might help to practice with a supportive colleague or friend)</a:t>
            </a:r>
          </a:p>
          <a:p>
            <a:pPr>
              <a:lnSpc>
                <a:spcPct val="115000"/>
              </a:lnSpc>
            </a:pPr>
            <a:endParaRPr lang="en-GB" sz="16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lnSpc>
                <a:spcPct val="115000"/>
              </a:lnSpc>
            </a:pPr>
            <a:r>
              <a:rPr lang="en-GB" sz="2400" b="1" dirty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Use of open questions</a:t>
            </a:r>
          </a:p>
          <a:p>
            <a:pPr>
              <a:lnSpc>
                <a:spcPct val="115000"/>
              </a:lnSpc>
            </a:pPr>
            <a:r>
              <a:rPr lang="en-GB" sz="2000" dirty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e.g. Can you tell me more about that ?  What is important to you in relation to this issue ? What does success look like for you?</a:t>
            </a:r>
          </a:p>
          <a:p>
            <a:pPr>
              <a:lnSpc>
                <a:spcPct val="115000"/>
              </a:lnSpc>
            </a:pPr>
            <a:r>
              <a:rPr lang="en-GB" sz="2000" dirty="0">
                <a:solidFill>
                  <a:schemeClr val="dk1"/>
                </a:solidFill>
                <a:ea typeface="Comic Sans MS"/>
                <a:cs typeface="Comic Sans MS"/>
                <a:sym typeface="Comic Sans MS"/>
              </a:rPr>
              <a:t>How would you know that this issue is resolved ?  Is there anything else you need in order to move on ?</a:t>
            </a:r>
            <a:endParaRPr sz="2000" dirty="0">
              <a:solidFill>
                <a:srgbClr val="008080"/>
              </a:solidFill>
              <a:ea typeface="Comic Sans MS"/>
              <a:cs typeface="Comic Sans MS"/>
              <a:sym typeface="Comic Sans MS"/>
            </a:endParaRPr>
          </a:p>
          <a:p>
            <a:pPr>
              <a:lnSpc>
                <a:spcPct val="115000"/>
              </a:lnSpc>
            </a:pPr>
            <a:endParaRPr sz="2000" dirty="0">
              <a:solidFill>
                <a:srgbClr val="00808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lnSpc>
                <a:spcPct val="115000"/>
              </a:lnSpc>
            </a:pPr>
            <a:endParaRPr sz="1467" dirty="0">
              <a:solidFill>
                <a:srgbClr val="00808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lnSpc>
                <a:spcPct val="115000"/>
              </a:lnSpc>
            </a:pPr>
            <a:endParaRPr sz="1467" dirty="0">
              <a:solidFill>
                <a:srgbClr val="00808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lnSpc>
                <a:spcPct val="115000"/>
              </a:lnSpc>
            </a:pPr>
            <a:endParaRPr sz="1467" dirty="0">
              <a:solidFill>
                <a:srgbClr val="00808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lnSpc>
                <a:spcPct val="115000"/>
              </a:lnSpc>
            </a:pPr>
            <a:endParaRPr lang="en-NZ" sz="1467" dirty="0">
              <a:solidFill>
                <a:srgbClr val="00808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36728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74E799-914A-D21C-03F9-EFB7A9FEF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7520EE-CE9E-8800-5331-5E354C61FD48}"/>
              </a:ext>
            </a:extLst>
          </p:cNvPr>
          <p:cNvSpPr txBox="1"/>
          <p:nvPr/>
        </p:nvSpPr>
        <p:spPr>
          <a:xfrm>
            <a:off x="316120" y="328180"/>
            <a:ext cx="2572307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00" b="1" dirty="0">
                <a:solidFill>
                  <a:schemeClr val="accent2">
                    <a:lumMod val="50000"/>
                  </a:schemeClr>
                </a:solidFill>
              </a:rPr>
              <a:t> Listening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DD65E8-8974-C856-432E-E1E207F00D23}"/>
              </a:ext>
            </a:extLst>
          </p:cNvPr>
          <p:cNvSpPr txBox="1"/>
          <p:nvPr/>
        </p:nvSpPr>
        <p:spPr>
          <a:xfrm>
            <a:off x="2102069" y="5034455"/>
            <a:ext cx="8513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3811F7-09A3-5290-56A8-F953B62D4979}"/>
              </a:ext>
            </a:extLst>
          </p:cNvPr>
          <p:cNvSpPr txBox="1"/>
          <p:nvPr/>
        </p:nvSpPr>
        <p:spPr>
          <a:xfrm>
            <a:off x="8082245" y="4849789"/>
            <a:ext cx="8513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Google Shape;317;p31">
            <a:extLst>
              <a:ext uri="{FF2B5EF4-FFF2-40B4-BE49-F238E27FC236}">
                <a16:creationId xmlns:a16="http://schemas.microsoft.com/office/drawing/2014/main" id="{DA7287D8-B955-E518-EE57-847B414A2675}"/>
              </a:ext>
            </a:extLst>
          </p:cNvPr>
          <p:cNvSpPr txBox="1"/>
          <p:nvPr/>
        </p:nvSpPr>
        <p:spPr>
          <a:xfrm>
            <a:off x="316120" y="1347230"/>
            <a:ext cx="9940968" cy="726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400" b="1" dirty="0">
                <a:solidFill>
                  <a:schemeClr val="dk2"/>
                </a:solidFill>
              </a:rPr>
              <a:t>Listening for Gaps</a:t>
            </a:r>
            <a:r>
              <a:rPr lang="en-GB" sz="2400" dirty="0">
                <a:solidFill>
                  <a:schemeClr val="dk2"/>
                </a:solidFill>
              </a:rPr>
              <a:t> -  wait my turn, waiting for the opportunity to speak next </a:t>
            </a:r>
          </a:p>
          <a:p>
            <a:endParaRPr lang="en-GB" sz="2400" dirty="0">
              <a:solidFill>
                <a:schemeClr val="dk2"/>
              </a:solidFill>
            </a:endParaRPr>
          </a:p>
          <a:p>
            <a:r>
              <a:rPr lang="en-GB" sz="2400" b="1" dirty="0">
                <a:solidFill>
                  <a:schemeClr val="dk2"/>
                </a:solidFill>
              </a:rPr>
              <a:t>Listening for Words</a:t>
            </a:r>
            <a:r>
              <a:rPr lang="en-GB" sz="2400" dirty="0">
                <a:solidFill>
                  <a:schemeClr val="dk2"/>
                </a:solidFill>
              </a:rPr>
              <a:t> - predicting what the other person is going to say. I hear the word and quickly attach my own meaning to that word - making lots of assumptions - my interpretation of the words</a:t>
            </a:r>
          </a:p>
          <a:p>
            <a:endParaRPr lang="en-GB" sz="2400" dirty="0">
              <a:solidFill>
                <a:schemeClr val="dk2"/>
              </a:solidFill>
            </a:endParaRPr>
          </a:p>
          <a:p>
            <a:r>
              <a:rPr lang="en-GB" sz="2400" b="1" dirty="0">
                <a:solidFill>
                  <a:schemeClr val="dk2"/>
                </a:solidFill>
              </a:rPr>
              <a:t>Gotcha listening</a:t>
            </a:r>
            <a:endParaRPr sz="2400" b="1" dirty="0">
              <a:solidFill>
                <a:schemeClr val="dk2"/>
              </a:solidFill>
            </a:endParaRPr>
          </a:p>
          <a:p>
            <a:r>
              <a:rPr lang="en-AU" sz="2400" dirty="0">
                <a:solidFill>
                  <a:schemeClr val="dk2"/>
                </a:solidFill>
              </a:rPr>
              <a:t>Listening for where you can correct the speaker</a:t>
            </a:r>
          </a:p>
          <a:p>
            <a:endParaRPr sz="2400" dirty="0">
              <a:solidFill>
                <a:schemeClr val="dk2"/>
              </a:solidFill>
            </a:endParaRPr>
          </a:p>
          <a:p>
            <a:r>
              <a:rPr lang="en-GB" sz="2400" b="1" dirty="0">
                <a:solidFill>
                  <a:schemeClr val="dk2"/>
                </a:solidFill>
              </a:rPr>
              <a:t>Listening for Intention</a:t>
            </a:r>
            <a:r>
              <a:rPr lang="en-GB" sz="2400" dirty="0">
                <a:solidFill>
                  <a:schemeClr val="dk2"/>
                </a:solidFill>
              </a:rPr>
              <a:t> - purposeful effort to understand what the other person is trying to say - seek to clarify and understand -  engagement - generosity of spirit and patience - stay curious</a:t>
            </a:r>
            <a:endParaRPr sz="2400" dirty="0">
              <a:solidFill>
                <a:schemeClr val="dk2"/>
              </a:solidFill>
            </a:endParaRPr>
          </a:p>
          <a:p>
            <a:endParaRPr sz="2400" dirty="0">
              <a:solidFill>
                <a:schemeClr val="dk2"/>
              </a:solidFill>
            </a:endParaRPr>
          </a:p>
          <a:p>
            <a:endParaRPr sz="2400" dirty="0">
              <a:solidFill>
                <a:schemeClr val="dk2"/>
              </a:solidFill>
            </a:endParaRPr>
          </a:p>
          <a:p>
            <a:endParaRPr sz="2400" dirty="0">
              <a:solidFill>
                <a:schemeClr val="dk2"/>
              </a:solidFill>
            </a:endParaRPr>
          </a:p>
          <a:p>
            <a:pPr>
              <a:buClr>
                <a:schemeClr val="dk1"/>
              </a:buClr>
              <a:buSzPts val="1100"/>
            </a:pPr>
            <a:endParaRPr sz="2400" dirty="0">
              <a:solidFill>
                <a:schemeClr val="dk2"/>
              </a:solidFill>
            </a:endParaRPr>
          </a:p>
          <a:p>
            <a:r>
              <a:rPr lang="en-GB" sz="2400" dirty="0">
                <a:solidFill>
                  <a:schemeClr val="dk2"/>
                </a:solidFill>
              </a:rPr>
              <a:t>  </a:t>
            </a:r>
            <a:endParaRPr sz="2400" dirty="0">
              <a:solidFill>
                <a:schemeClr val="dk2"/>
              </a:solidFill>
            </a:endParaRPr>
          </a:p>
          <a:p>
            <a:endParaRPr sz="24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362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2F8D16-4BD4-CDC8-8332-419BDEBB8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3B7B72-BA23-613A-E15C-01701CF48EDB}"/>
              </a:ext>
            </a:extLst>
          </p:cNvPr>
          <p:cNvSpPr txBox="1"/>
          <p:nvPr/>
        </p:nvSpPr>
        <p:spPr>
          <a:xfrm>
            <a:off x="353569" y="415467"/>
            <a:ext cx="4133087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>
                <a:solidFill>
                  <a:schemeClr val="accent2">
                    <a:lumMod val="50000"/>
                  </a:schemeClr>
                </a:solidFill>
              </a:rPr>
              <a:t>Thomas-Kilmann Conflict Handling Modes - </a:t>
            </a:r>
          </a:p>
          <a:p>
            <a:r>
              <a:rPr lang="en-US" sz="4300" b="1" dirty="0">
                <a:solidFill>
                  <a:schemeClr val="accent2">
                    <a:lumMod val="50000"/>
                  </a:schemeClr>
                </a:solidFill>
              </a:rPr>
              <a:t>Which do</a:t>
            </a:r>
          </a:p>
          <a:p>
            <a:r>
              <a:rPr lang="en-US" sz="4300" b="1">
                <a:solidFill>
                  <a:schemeClr val="accent2">
                    <a:lumMod val="50000"/>
                  </a:schemeClr>
                </a:solidFill>
              </a:rPr>
              <a:t>You use ?</a:t>
            </a:r>
            <a:endParaRPr lang="en-US" sz="43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13865D-4939-0BC2-CE0C-65311C5C51CC}"/>
              </a:ext>
            </a:extLst>
          </p:cNvPr>
          <p:cNvSpPr txBox="1"/>
          <p:nvPr/>
        </p:nvSpPr>
        <p:spPr>
          <a:xfrm>
            <a:off x="2102069" y="5034455"/>
            <a:ext cx="8513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433375-9453-964B-99D3-307DB741C470}"/>
              </a:ext>
            </a:extLst>
          </p:cNvPr>
          <p:cNvSpPr txBox="1"/>
          <p:nvPr/>
        </p:nvSpPr>
        <p:spPr>
          <a:xfrm>
            <a:off x="8082245" y="4849789"/>
            <a:ext cx="8513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Google Shape;382;p36">
            <a:extLst>
              <a:ext uri="{FF2B5EF4-FFF2-40B4-BE49-F238E27FC236}">
                <a16:creationId xmlns:a16="http://schemas.microsoft.com/office/drawing/2014/main" id="{B2112709-FA97-7A48-3795-F6BDE833CE9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3951" y="90148"/>
            <a:ext cx="7052681" cy="6507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0837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5EEE6F-F73A-08D3-D40D-5CE9903AD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56298A-4D92-639D-2E13-BEC90C533075}"/>
              </a:ext>
            </a:extLst>
          </p:cNvPr>
          <p:cNvSpPr txBox="1"/>
          <p:nvPr/>
        </p:nvSpPr>
        <p:spPr>
          <a:xfrm>
            <a:off x="838200" y="427659"/>
            <a:ext cx="413308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>
                <a:solidFill>
                  <a:schemeClr val="accent2">
                    <a:lumMod val="50000"/>
                  </a:schemeClr>
                </a:solidFill>
              </a:rPr>
              <a:t>Application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2901E9-67A8-9E9C-F1A3-2DBF82A2EFCD}"/>
              </a:ext>
            </a:extLst>
          </p:cNvPr>
          <p:cNvSpPr txBox="1"/>
          <p:nvPr/>
        </p:nvSpPr>
        <p:spPr>
          <a:xfrm>
            <a:off x="2102069" y="5034455"/>
            <a:ext cx="8513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2B2495-8963-C575-786D-3ED9EE317009}"/>
              </a:ext>
            </a:extLst>
          </p:cNvPr>
          <p:cNvSpPr txBox="1"/>
          <p:nvPr/>
        </p:nvSpPr>
        <p:spPr>
          <a:xfrm>
            <a:off x="8082245" y="4849789"/>
            <a:ext cx="8513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78B11-442F-550D-80EA-7082952EE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 you consider your example now, what has changed?</a:t>
            </a:r>
          </a:p>
        </p:txBody>
      </p:sp>
      <p:pic>
        <p:nvPicPr>
          <p:cNvPr id="2050" name="Picture 2" descr="Owning a Vineyard in France | Ibanista">
            <a:extLst>
              <a:ext uri="{FF2B5EF4-FFF2-40B4-BE49-F238E27FC236}">
                <a16:creationId xmlns:a16="http://schemas.microsoft.com/office/drawing/2014/main" id="{6F1D0E3D-B33B-914C-E0AC-7CE3376C6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325" y="3183443"/>
            <a:ext cx="6932638" cy="215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802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FE3313-7832-70DA-70C4-665D5BF9C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stering Hard Conversations">
            <a:extLst>
              <a:ext uri="{FF2B5EF4-FFF2-40B4-BE49-F238E27FC236}">
                <a16:creationId xmlns:a16="http://schemas.microsoft.com/office/drawing/2014/main" id="{437036AE-4DE2-2EFA-24FD-C263EB871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268" y="0"/>
            <a:ext cx="4843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913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EE0488-184F-54AA-4E70-1ADEA7B45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F445D6-FE24-92A8-8177-2ED7B432B34A}"/>
              </a:ext>
            </a:extLst>
          </p:cNvPr>
          <p:cNvSpPr txBox="1"/>
          <p:nvPr/>
        </p:nvSpPr>
        <p:spPr>
          <a:xfrm>
            <a:off x="840828" y="735723"/>
            <a:ext cx="33856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accent2">
                    <a:lumMod val="50000"/>
                  </a:schemeClr>
                </a:solidFill>
              </a:rPr>
              <a:t>Thank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2AEC8E-2725-C1F3-F079-6E1C38C6B7C3}"/>
              </a:ext>
            </a:extLst>
          </p:cNvPr>
          <p:cNvSpPr txBox="1"/>
          <p:nvPr/>
        </p:nvSpPr>
        <p:spPr>
          <a:xfrm>
            <a:off x="872631" y="2681689"/>
            <a:ext cx="33220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Jenny McDonald. MSc.</a:t>
            </a:r>
          </a:p>
          <a:p>
            <a:endParaRPr lang="en-US" sz="2400" b="1" dirty="0"/>
          </a:p>
          <a:p>
            <a:r>
              <a:rPr lang="en-US" sz="2400" b="1" dirty="0"/>
              <a:t>16 July</a:t>
            </a:r>
          </a:p>
        </p:txBody>
      </p:sp>
    </p:spTree>
    <p:extLst>
      <p:ext uri="{BB962C8B-B14F-4D97-AF65-F5344CB8AC3E}">
        <p14:creationId xmlns:p14="http://schemas.microsoft.com/office/powerpoint/2010/main" val="371069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DD2B04-0EBA-70EA-E78A-54BFCCB38A2B}"/>
              </a:ext>
            </a:extLst>
          </p:cNvPr>
          <p:cNvSpPr txBox="1"/>
          <p:nvPr/>
        </p:nvSpPr>
        <p:spPr>
          <a:xfrm>
            <a:off x="840828" y="735723"/>
            <a:ext cx="1021286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accent2">
                    <a:lumMod val="50000"/>
                  </a:schemeClr>
                </a:solidFill>
              </a:rPr>
              <a:t>Pressing Matters</a:t>
            </a:r>
          </a:p>
          <a:p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5400" b="1" dirty="0">
                <a:solidFill>
                  <a:schemeClr val="accent2">
                    <a:lumMod val="50000"/>
                  </a:schemeClr>
                </a:solidFill>
              </a:rPr>
              <a:t>How to have hard conversations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6A1A0F-8E46-DEB9-0288-6B9AE2F9DF88}"/>
              </a:ext>
            </a:extLst>
          </p:cNvPr>
          <p:cNvSpPr txBox="1"/>
          <p:nvPr/>
        </p:nvSpPr>
        <p:spPr>
          <a:xfrm>
            <a:off x="840828" y="3792858"/>
            <a:ext cx="33220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Jenny McDonald. MSc.</a:t>
            </a:r>
          </a:p>
          <a:p>
            <a:endParaRPr lang="en-US" sz="2400" b="1" dirty="0"/>
          </a:p>
          <a:p>
            <a:r>
              <a:rPr lang="en-US" sz="2400" b="1" dirty="0"/>
              <a:t>16 July</a:t>
            </a:r>
          </a:p>
        </p:txBody>
      </p:sp>
    </p:spTree>
    <p:extLst>
      <p:ext uri="{BB962C8B-B14F-4D97-AF65-F5344CB8AC3E}">
        <p14:creationId xmlns:p14="http://schemas.microsoft.com/office/powerpoint/2010/main" val="110631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4FAB47-CB17-BB9A-4745-9492E0A23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5A21BD-876B-F911-699D-BAFB8ACB2A91}"/>
              </a:ext>
            </a:extLst>
          </p:cNvPr>
          <p:cNvSpPr txBox="1"/>
          <p:nvPr/>
        </p:nvSpPr>
        <p:spPr>
          <a:xfrm>
            <a:off x="840828" y="351002"/>
            <a:ext cx="16668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Today</a:t>
            </a:r>
          </a:p>
        </p:txBody>
      </p:sp>
      <p:sp>
        <p:nvSpPr>
          <p:cNvPr id="2" name="Google Shape;75;p14">
            <a:extLst>
              <a:ext uri="{FF2B5EF4-FFF2-40B4-BE49-F238E27FC236}">
                <a16:creationId xmlns:a16="http://schemas.microsoft.com/office/drawing/2014/main" id="{5E46C440-42A3-24C4-1D8A-23CAA98A99C1}"/>
              </a:ext>
            </a:extLst>
          </p:cNvPr>
          <p:cNvSpPr txBox="1"/>
          <p:nvPr/>
        </p:nvSpPr>
        <p:spPr>
          <a:xfrm>
            <a:off x="710772" y="1352091"/>
            <a:ext cx="10640400" cy="270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40256">
              <a:buClr>
                <a:schemeClr val="dk2"/>
              </a:buClr>
              <a:buSzPts val="1600"/>
              <a:buFont typeface="Wingdings" pitchFamily="2" charset="2"/>
              <a:buChar char="v"/>
            </a:pPr>
            <a:r>
              <a:rPr lang="en-AU" sz="4000" dirty="0">
                <a:solidFill>
                  <a:schemeClr val="dk2"/>
                </a:solidFill>
              </a:rPr>
              <a:t>What is a hard conversation ?</a:t>
            </a:r>
          </a:p>
          <a:p>
            <a:pPr marL="609585" indent="-440256">
              <a:buClr>
                <a:schemeClr val="dk2"/>
              </a:buClr>
              <a:buSzPts val="1600"/>
              <a:buFont typeface="Wingdings" pitchFamily="2" charset="2"/>
              <a:buChar char="v"/>
            </a:pPr>
            <a:r>
              <a:rPr lang="en-AU" sz="4000" dirty="0">
                <a:solidFill>
                  <a:schemeClr val="dk2"/>
                </a:solidFill>
              </a:rPr>
              <a:t>Frameworks for planning</a:t>
            </a:r>
          </a:p>
          <a:p>
            <a:pPr marL="609585" indent="-440256">
              <a:buClr>
                <a:schemeClr val="dk2"/>
              </a:buClr>
              <a:buSzPts val="1600"/>
              <a:buFont typeface="Wingdings" pitchFamily="2" charset="2"/>
              <a:buChar char="v"/>
            </a:pPr>
            <a:r>
              <a:rPr lang="en-AU" sz="4000" dirty="0">
                <a:solidFill>
                  <a:schemeClr val="dk2"/>
                </a:solidFill>
              </a:rPr>
              <a:t>Effective skills</a:t>
            </a:r>
          </a:p>
          <a:p>
            <a:pPr marL="609585" indent="-440256">
              <a:buClr>
                <a:schemeClr val="dk2"/>
              </a:buClr>
              <a:buSzPts val="1600"/>
              <a:buFont typeface="Wingdings" pitchFamily="2" charset="2"/>
              <a:buChar char="v"/>
            </a:pPr>
            <a:r>
              <a:rPr lang="en-AU" sz="4000" dirty="0">
                <a:solidFill>
                  <a:schemeClr val="dk2"/>
                </a:solidFill>
              </a:rPr>
              <a:t>Application</a:t>
            </a:r>
            <a:endParaRPr sz="40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40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476C80-60E2-FACA-598F-64FAE725A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8B6D64-0D1E-D8BE-D0B9-532BFDD49E5B}"/>
              </a:ext>
            </a:extLst>
          </p:cNvPr>
          <p:cNvSpPr txBox="1"/>
          <p:nvPr/>
        </p:nvSpPr>
        <p:spPr>
          <a:xfrm>
            <a:off x="736318" y="426298"/>
            <a:ext cx="36999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Let’s Get Real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EE0539-477E-C56E-947B-0CA04F91D6E3}"/>
              </a:ext>
            </a:extLst>
          </p:cNvPr>
          <p:cNvSpPr txBox="1"/>
          <p:nvPr/>
        </p:nvSpPr>
        <p:spPr>
          <a:xfrm>
            <a:off x="2102069" y="5034455"/>
            <a:ext cx="8513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F8AE4D-C727-EFCE-206F-02E502B6E8CD}"/>
              </a:ext>
            </a:extLst>
          </p:cNvPr>
          <p:cNvSpPr txBox="1"/>
          <p:nvPr/>
        </p:nvSpPr>
        <p:spPr>
          <a:xfrm>
            <a:off x="8082245" y="4849789"/>
            <a:ext cx="8513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5CEA6C7-E25C-6CA6-0B71-AFB8B6E70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318" y="208036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Think of a real conversation you have had or one you are planning to have and apply the frameworks to that.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Comment in Chat please</a:t>
            </a:r>
          </a:p>
        </p:txBody>
      </p:sp>
    </p:spTree>
    <p:extLst>
      <p:ext uri="{BB962C8B-B14F-4D97-AF65-F5344CB8AC3E}">
        <p14:creationId xmlns:p14="http://schemas.microsoft.com/office/powerpoint/2010/main" val="378314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C782CC-AD1E-49EE-EEE7-77B787FDD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A66862-041E-C1E0-C414-964234AB2223}"/>
              </a:ext>
            </a:extLst>
          </p:cNvPr>
          <p:cNvSpPr txBox="1"/>
          <p:nvPr/>
        </p:nvSpPr>
        <p:spPr>
          <a:xfrm>
            <a:off x="840828" y="351002"/>
            <a:ext cx="77394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What is a Hard Conversation?</a:t>
            </a:r>
          </a:p>
        </p:txBody>
      </p:sp>
      <p:sp>
        <p:nvSpPr>
          <p:cNvPr id="2" name="Google Shape;75;p14">
            <a:extLst>
              <a:ext uri="{FF2B5EF4-FFF2-40B4-BE49-F238E27FC236}">
                <a16:creationId xmlns:a16="http://schemas.microsoft.com/office/drawing/2014/main" id="{B3697F2D-DF6D-9E5C-FE63-9F80DAE62940}"/>
              </a:ext>
            </a:extLst>
          </p:cNvPr>
          <p:cNvSpPr txBox="1"/>
          <p:nvPr/>
        </p:nvSpPr>
        <p:spPr>
          <a:xfrm>
            <a:off x="840828" y="1898629"/>
            <a:ext cx="106404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4000" dirty="0"/>
              <a:t>Any conversation that you find potentially hard, awkward or difficult</a:t>
            </a:r>
          </a:p>
        </p:txBody>
      </p:sp>
    </p:spTree>
    <p:extLst>
      <p:ext uri="{BB962C8B-B14F-4D97-AF65-F5344CB8AC3E}">
        <p14:creationId xmlns:p14="http://schemas.microsoft.com/office/powerpoint/2010/main" val="2705872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B4255C-AF35-560B-8F30-56C024F8F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0CDACE-69B2-FF67-CC63-7DE206170183}"/>
              </a:ext>
            </a:extLst>
          </p:cNvPr>
          <p:cNvSpPr txBox="1"/>
          <p:nvPr/>
        </p:nvSpPr>
        <p:spPr>
          <a:xfrm>
            <a:off x="840828" y="351002"/>
            <a:ext cx="812831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Why Do We Need to Have Hard </a:t>
            </a:r>
          </a:p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Conversations?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AFF63-75C2-3359-42F1-237897916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827" y="1909708"/>
            <a:ext cx="10930759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US" sz="4000" dirty="0"/>
              <a:t>Issues fester and get in the way of effective relationships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US" sz="4000" dirty="0"/>
              <a:t>Having conversations in our head  is tiring and rarely resolves anything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US" sz="4000" dirty="0"/>
              <a:t> When something needs to be sorted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US" sz="4000" dirty="0"/>
              <a:t>Your examples?</a:t>
            </a:r>
          </a:p>
        </p:txBody>
      </p:sp>
    </p:spTree>
    <p:extLst>
      <p:ext uri="{BB962C8B-B14F-4D97-AF65-F5344CB8AC3E}">
        <p14:creationId xmlns:p14="http://schemas.microsoft.com/office/powerpoint/2010/main" val="3260956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10F695-04B0-4288-16CB-732050E6B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2A60D8-0963-EF35-1B44-6185B07C9B27}"/>
              </a:ext>
            </a:extLst>
          </p:cNvPr>
          <p:cNvSpPr txBox="1"/>
          <p:nvPr/>
        </p:nvSpPr>
        <p:spPr>
          <a:xfrm>
            <a:off x="147145" y="1965432"/>
            <a:ext cx="39151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Preparing for </a:t>
            </a:r>
          </a:p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Difficult </a:t>
            </a:r>
          </a:p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Conversations</a:t>
            </a:r>
          </a:p>
        </p:txBody>
      </p:sp>
      <p:pic>
        <p:nvPicPr>
          <p:cNvPr id="3" name="Google Shape;88;p15">
            <a:extLst>
              <a:ext uri="{FF2B5EF4-FFF2-40B4-BE49-F238E27FC236}">
                <a16:creationId xmlns:a16="http://schemas.microsoft.com/office/drawing/2014/main" id="{368B229B-5D9A-626A-4871-037CC752921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207" y="89988"/>
            <a:ext cx="6889524" cy="6530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9951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68F438-776A-06EC-2CF9-C7EEC7806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C5C89E-8662-176F-F499-1E5FF9B5F3BC}"/>
              </a:ext>
            </a:extLst>
          </p:cNvPr>
          <p:cNvSpPr txBox="1"/>
          <p:nvPr/>
        </p:nvSpPr>
        <p:spPr>
          <a:xfrm>
            <a:off x="266543" y="730938"/>
            <a:ext cx="28376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Self </a:t>
            </a:r>
          </a:p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Reflection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80C638-C61B-DC4D-2380-D8D3D44B41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618" t="21241" r="13633" b="11973"/>
          <a:stretch/>
        </p:blipFill>
        <p:spPr>
          <a:xfrm>
            <a:off x="3342092" y="225386"/>
            <a:ext cx="8849908" cy="61649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444803-9458-50D8-361D-917BBB29BDB4}"/>
              </a:ext>
            </a:extLst>
          </p:cNvPr>
          <p:cNvSpPr txBox="1"/>
          <p:nvPr/>
        </p:nvSpPr>
        <p:spPr>
          <a:xfrm>
            <a:off x="2102069" y="5034455"/>
            <a:ext cx="8513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8EE31E-95B5-C385-3BC2-306A264D3EB3}"/>
              </a:ext>
            </a:extLst>
          </p:cNvPr>
          <p:cNvSpPr txBox="1"/>
          <p:nvPr/>
        </p:nvSpPr>
        <p:spPr>
          <a:xfrm>
            <a:off x="8082245" y="4849789"/>
            <a:ext cx="8513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17E645-365A-2801-D8E3-D88D142E3E93}"/>
              </a:ext>
            </a:extLst>
          </p:cNvPr>
          <p:cNvSpPr txBox="1"/>
          <p:nvPr/>
        </p:nvSpPr>
        <p:spPr>
          <a:xfrm>
            <a:off x="3342092" y="5665076"/>
            <a:ext cx="735922" cy="4834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8D805A-E1E0-94BE-2074-B01AABE171A7}"/>
              </a:ext>
            </a:extLst>
          </p:cNvPr>
          <p:cNvSpPr txBox="1"/>
          <p:nvPr/>
        </p:nvSpPr>
        <p:spPr>
          <a:xfrm>
            <a:off x="11456078" y="5423338"/>
            <a:ext cx="735922" cy="4834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29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5C7887-FF72-693A-432F-3B7AA704C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8475AA-77FF-5E42-C730-0ECC84B9BE8D}"/>
              </a:ext>
            </a:extLst>
          </p:cNvPr>
          <p:cNvSpPr txBox="1"/>
          <p:nvPr/>
        </p:nvSpPr>
        <p:spPr>
          <a:xfrm>
            <a:off x="775800" y="335530"/>
            <a:ext cx="39613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Self Reflection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88349F-D8AC-BEFB-B53C-A28A74837BAD}"/>
              </a:ext>
            </a:extLst>
          </p:cNvPr>
          <p:cNvSpPr txBox="1"/>
          <p:nvPr/>
        </p:nvSpPr>
        <p:spPr>
          <a:xfrm>
            <a:off x="2102069" y="5034455"/>
            <a:ext cx="8513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DE147B-53A2-22DA-C37C-EFDD815E201D}"/>
              </a:ext>
            </a:extLst>
          </p:cNvPr>
          <p:cNvSpPr txBox="1"/>
          <p:nvPr/>
        </p:nvSpPr>
        <p:spPr>
          <a:xfrm>
            <a:off x="8082245" y="4849789"/>
            <a:ext cx="8513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Google Shape;122;p17">
            <a:extLst>
              <a:ext uri="{FF2B5EF4-FFF2-40B4-BE49-F238E27FC236}">
                <a16:creationId xmlns:a16="http://schemas.microsoft.com/office/drawing/2014/main" id="{0DE20201-290F-964C-A0BB-F18E13A8F5B2}"/>
              </a:ext>
            </a:extLst>
          </p:cNvPr>
          <p:cNvSpPr txBox="1"/>
          <p:nvPr/>
        </p:nvSpPr>
        <p:spPr>
          <a:xfrm>
            <a:off x="775800" y="579399"/>
            <a:ext cx="10640400" cy="6894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3600" dirty="0"/>
          </a:p>
          <a:p>
            <a:r>
              <a:rPr lang="en-GB" sz="3600" dirty="0"/>
              <a:t>What’s going on for you? </a:t>
            </a:r>
          </a:p>
          <a:p>
            <a:r>
              <a:rPr lang="en-GB" sz="3600" dirty="0"/>
              <a:t>Briefly capture the issue/situation and any assumptions you have</a:t>
            </a:r>
            <a:endParaRPr sz="3600" dirty="0"/>
          </a:p>
          <a:p>
            <a:pPr marL="1219170" indent="-423323">
              <a:buSzPts val="1400"/>
              <a:buFont typeface="Wingdings" pitchFamily="2" charset="2"/>
              <a:buChar char="v"/>
            </a:pPr>
            <a:r>
              <a:rPr lang="en-GB" sz="3600" dirty="0"/>
              <a:t>Sensory Data (the facts)</a:t>
            </a:r>
            <a:endParaRPr sz="3600" dirty="0"/>
          </a:p>
          <a:p>
            <a:pPr marL="1219170" indent="-423323">
              <a:buSzPts val="1400"/>
              <a:buFont typeface="Wingdings" pitchFamily="2" charset="2"/>
              <a:buChar char="v"/>
            </a:pPr>
            <a:r>
              <a:rPr lang="en-GB" sz="3600" dirty="0"/>
              <a:t>Thoughts (your story)</a:t>
            </a:r>
          </a:p>
          <a:p>
            <a:pPr marL="1219170" indent="-423323">
              <a:buSzPts val="1400"/>
              <a:buFont typeface="Wingdings" pitchFamily="2" charset="2"/>
              <a:buChar char="v"/>
            </a:pPr>
            <a:r>
              <a:rPr lang="en-GB" sz="3600" dirty="0"/>
              <a:t>Actions so far</a:t>
            </a:r>
          </a:p>
          <a:p>
            <a:pPr marL="1219170" indent="-423323">
              <a:buSzPts val="1400"/>
              <a:buFont typeface="Wingdings" pitchFamily="2" charset="2"/>
              <a:buChar char="v"/>
            </a:pPr>
            <a:r>
              <a:rPr lang="en-GB" sz="3600" dirty="0"/>
              <a:t>Wants – yours and maybe other people</a:t>
            </a:r>
          </a:p>
          <a:p>
            <a:pPr marL="1219170" indent="-423323">
              <a:buSzPts val="1400"/>
              <a:buFont typeface="Wingdings" pitchFamily="2" charset="2"/>
              <a:buChar char="v"/>
            </a:pPr>
            <a:r>
              <a:rPr lang="en-AU" sz="3600" dirty="0"/>
              <a:t>Emotions – can you name them?</a:t>
            </a:r>
            <a:endParaRPr sz="3600" dirty="0"/>
          </a:p>
          <a:p>
            <a:endParaRPr sz="3600" dirty="0"/>
          </a:p>
          <a:p>
            <a:endParaRPr sz="3600" dirty="0"/>
          </a:p>
          <a:p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533645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504</Words>
  <Application>Microsoft Office PowerPoint</Application>
  <PresentationFormat>Widescreen</PresentationFormat>
  <Paragraphs>93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Comic Sans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Maddison Wyllie-Papali'i</dc:creator>
  <cp:lastModifiedBy>Maddison Wyllie-Papali'i</cp:lastModifiedBy>
  <cp:revision>10</cp:revision>
  <cp:lastPrinted>2025-07-03T20:41:22Z</cp:lastPrinted>
  <dcterms:created xsi:type="dcterms:W3CDTF">2025-07-03T03:12:24Z</dcterms:created>
  <dcterms:modified xsi:type="dcterms:W3CDTF">2025-07-15T22:51:16Z</dcterms:modified>
</cp:coreProperties>
</file>